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74" r:id="rId9"/>
    <p:sldId id="267" r:id="rId10"/>
    <p:sldId id="264" r:id="rId11"/>
    <p:sldId id="265" r:id="rId12"/>
    <p:sldId id="266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B464-5F80-4ABD-9306-952A0CAB4D08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856A-21D7-4D38-B3DC-00B189902B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B464-5F80-4ABD-9306-952A0CAB4D08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856A-21D7-4D38-B3DC-00B189902B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B464-5F80-4ABD-9306-952A0CAB4D08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856A-21D7-4D38-B3DC-00B189902B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B464-5F80-4ABD-9306-952A0CAB4D08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856A-21D7-4D38-B3DC-00B189902B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B464-5F80-4ABD-9306-952A0CAB4D08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856A-21D7-4D38-B3DC-00B189902B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B464-5F80-4ABD-9306-952A0CAB4D08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856A-21D7-4D38-B3DC-00B189902B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B464-5F80-4ABD-9306-952A0CAB4D08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856A-21D7-4D38-B3DC-00B189902B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B464-5F80-4ABD-9306-952A0CAB4D08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856A-21D7-4D38-B3DC-00B189902B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B464-5F80-4ABD-9306-952A0CAB4D08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856A-21D7-4D38-B3DC-00B189902B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B464-5F80-4ABD-9306-952A0CAB4D08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856A-21D7-4D38-B3DC-00B189902B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FB464-5F80-4ABD-9306-952A0CAB4D08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856A-21D7-4D38-B3DC-00B189902B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chemeClr val="accent4">
                <a:lumMod val="60000"/>
                <a:lumOff val="40000"/>
                <a:alpha val="99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FB464-5F80-4ABD-9306-952A0CAB4D08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4856A-21D7-4D38-B3DC-00B189902B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лавие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D:\Users\Librarian\Desktop\снимки библиотека\18180_109362295744080_100000109307549_233205_6035478_n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лавие 3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2475706"/>
          </a:xfrm>
        </p:spPr>
        <p:txBody>
          <a:bodyPr/>
          <a:lstStyle/>
          <a:p>
            <a:r>
              <a:rPr lang="bg-B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Библиотека при НЧ </a:t>
            </a:r>
            <a:br>
              <a:rPr lang="bg-B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bg-B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“Пробуда-1872”с. Баня </a:t>
            </a:r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 advClick="0" advTm="3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Вертикално заглавие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                                                    </a:t>
            </a:r>
            <a:endParaRPr lang="en-US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6408712"/>
          </a:xfrm>
        </p:spPr>
        <p:txBody>
          <a:bodyPr/>
          <a:lstStyle/>
          <a:p>
            <a:r>
              <a:rPr lang="bg-BG" dirty="0" smtClean="0"/>
              <a:t>Библиотеката е основана през 1872 г. от ученолюбиво дружество “Мравка “.</a:t>
            </a:r>
          </a:p>
          <a:p>
            <a:pPr>
              <a:buNone/>
            </a:pPr>
            <a:r>
              <a:rPr lang="bg-BG" dirty="0" smtClean="0"/>
              <a:t>    </a:t>
            </a:r>
            <a:r>
              <a:rPr lang="bg-BG" sz="2000" dirty="0" smtClean="0"/>
              <a:t>Дружеството разполага с богата библиотека с много ценни книги ,които са чели  любознателните  жители на с. Баня.</a:t>
            </a:r>
          </a:p>
          <a:p>
            <a:pPr>
              <a:buNone/>
            </a:pPr>
            <a:r>
              <a:rPr lang="bg-BG" sz="2000" dirty="0" smtClean="0"/>
              <a:t>         И до днес  в читалищната библиотека се  съхраняват сп. Читалище от 1872,1873  г.,както и други списания от този период. Това показва , че дейността на това ученолюбиво дружество продължава  и след  Освобождението.</a:t>
            </a:r>
          </a:p>
          <a:p>
            <a:pPr>
              <a:buNone/>
            </a:pPr>
            <a:r>
              <a:rPr lang="bg-BG" sz="2000" dirty="0" smtClean="0"/>
              <a:t>      Първите основатели на това дружество и </a:t>
            </a:r>
            <a:r>
              <a:rPr lang="bg-BG" sz="2000" dirty="0" err="1" smtClean="0"/>
              <a:t>библитеката</a:t>
            </a:r>
            <a:r>
              <a:rPr lang="bg-BG" sz="2000" dirty="0" smtClean="0"/>
              <a:t> са учители , а именно – учителя Никола </a:t>
            </a:r>
            <a:r>
              <a:rPr lang="bg-BG" sz="2000" dirty="0" err="1" smtClean="0"/>
              <a:t>Барбалов</a:t>
            </a:r>
            <a:r>
              <a:rPr lang="bg-BG" sz="2000" dirty="0" smtClean="0"/>
              <a:t> , Григор Симеонов  , учителя  Стоян </a:t>
            </a:r>
            <a:r>
              <a:rPr lang="bg-BG" sz="2000" dirty="0" err="1" smtClean="0"/>
              <a:t>Каролеев</a:t>
            </a:r>
            <a:r>
              <a:rPr lang="bg-BG" sz="2000" dirty="0" smtClean="0"/>
              <a:t> . Всички те са видни общественици ,възрожденци  и будители в тези времена .</a:t>
            </a:r>
          </a:p>
          <a:p>
            <a:pPr>
              <a:buNone/>
            </a:pPr>
            <a:r>
              <a:rPr lang="bg-BG" sz="2000" dirty="0" smtClean="0"/>
              <a:t>       През 2012 г.  Библиотеката ще има 140 годишен юбилей от своето  създаване .</a:t>
            </a:r>
          </a:p>
          <a:p>
            <a:pPr>
              <a:buNone/>
            </a:pPr>
            <a:r>
              <a:rPr lang="bg-BG" sz="2000" dirty="0" smtClean="0"/>
              <a:t>           </a:t>
            </a:r>
            <a:endParaRPr lang="en-US" dirty="0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лавие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D:\Users\Librarian\Desktop\снимки библиотека\ALIM398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2060848"/>
            <a:ext cx="5190728" cy="4181078"/>
          </a:xfrm>
          <a:prstGeom prst="rect">
            <a:avLst/>
          </a:prstGeom>
          <a:noFill/>
        </p:spPr>
      </p:pic>
      <p:sp>
        <p:nvSpPr>
          <p:cNvPr id="8" name="Контейнер за съдържание 7"/>
          <p:cNvSpPr>
            <a:spLocks noGrp="1"/>
          </p:cNvSpPr>
          <p:nvPr>
            <p:ph sz="half" idx="1"/>
          </p:nvPr>
        </p:nvSpPr>
        <p:spPr>
          <a:xfrm>
            <a:off x="107504" y="1268760"/>
            <a:ext cx="4038600" cy="4525963"/>
          </a:xfrm>
        </p:spPr>
        <p:txBody>
          <a:bodyPr/>
          <a:lstStyle/>
          <a:p>
            <a:r>
              <a:rPr lang="bg-BG" dirty="0" smtClean="0"/>
              <a:t>Читалищната  сграда където се помещава библиотеката . </a:t>
            </a:r>
          </a:p>
          <a:p>
            <a:r>
              <a:rPr lang="bg-BG" dirty="0" smtClean="0"/>
              <a:t>Тя е разположена на  втория етаж  в </a:t>
            </a:r>
          </a:p>
          <a:p>
            <a:pPr>
              <a:buNone/>
            </a:pPr>
            <a:r>
              <a:rPr lang="bg-BG" dirty="0" smtClean="0"/>
              <a:t>сграда със старинен архитектурен стил.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sers\Librarian\Desktop\снимки библиотека\ALIM85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6186" y="175915"/>
            <a:ext cx="6048672" cy="6192688"/>
          </a:xfrm>
          <a:prstGeom prst="rect">
            <a:avLst/>
          </a:prstGeom>
          <a:noFill/>
        </p:spPr>
      </p:pic>
      <p:pic>
        <p:nvPicPr>
          <p:cNvPr id="2051" name="Picture 3" descr="D:\Users\Librarian\Desktop\снимки библиотека\ALIM45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18772">
            <a:off x="4538677" y="1523470"/>
            <a:ext cx="4464495" cy="4464496"/>
          </a:xfrm>
          <a:prstGeom prst="rect">
            <a:avLst/>
          </a:prstGeom>
          <a:noFill/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D:\Users\Librarian\Desktop\снимки библиотека\ALIM453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4464496" cy="3356992"/>
          </a:xfrm>
          <a:prstGeom prst="rect">
            <a:avLst/>
          </a:prstGeom>
          <a:noFill/>
        </p:spPr>
      </p:pic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>
          <a:xfrm>
            <a:off x="2555776" y="2708920"/>
            <a:ext cx="6198840" cy="4525963"/>
          </a:xfrm>
        </p:spPr>
        <p:txBody>
          <a:bodyPr/>
          <a:lstStyle/>
          <a:p>
            <a:r>
              <a:rPr lang="bg-BG" dirty="0" smtClean="0"/>
              <a:t>Библиотеката  има фонд  15 779 т. литература.Стремим се да обновяваме фонда и да привличаме  масовия читател. Правим </a:t>
            </a:r>
            <a:r>
              <a:rPr lang="bg-BG" dirty="0" err="1" smtClean="0"/>
              <a:t>лобистки</a:t>
            </a:r>
            <a:r>
              <a:rPr lang="bg-BG" dirty="0" smtClean="0"/>
              <a:t> </a:t>
            </a:r>
            <a:r>
              <a:rPr lang="bg-BG" dirty="0" err="1" smtClean="0"/>
              <a:t>кампанни</a:t>
            </a:r>
            <a:r>
              <a:rPr lang="bg-BG" dirty="0" smtClean="0"/>
              <a:t> с местния бизнес  и други неправителствени  организации на територията на селото.</a:t>
            </a:r>
            <a:endParaRPr lang="en-US" dirty="0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i="1" dirty="0" smtClean="0"/>
              <a:t>Първи проекти  за библиотеката </a:t>
            </a:r>
            <a:endParaRPr lang="en-US" i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Имаме опита  и възможностите  да реализираме много идеи.  Първият реализиран проект на библиотеката беше през 2002 г. финансиран от фондация “ Отворено общество “ на тема  “ Надеждното опазване и съхраняване на  фонда на една библиотека . За случая бяха подшити и подвързани 1000 т. от библиотеката . </a:t>
            </a:r>
            <a:endParaRPr lang="en-US" dirty="0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Читалня за възрастни </a:t>
            </a:r>
            <a:endParaRPr lang="en-US" dirty="0"/>
          </a:p>
        </p:txBody>
      </p:sp>
      <p:pic>
        <p:nvPicPr>
          <p:cNvPr id="4098" name="Picture 2" descr="D:\Users\Librarian\Desktop\снимки библиотека\ALIM85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56792"/>
            <a:ext cx="7416824" cy="4896544"/>
          </a:xfrm>
          <a:prstGeom prst="rect">
            <a:avLst/>
          </a:prstGeom>
          <a:noFill/>
        </p:spPr>
      </p:pic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idx="1"/>
          </p:nvPr>
        </p:nvSpPr>
        <p:spPr>
          <a:xfrm>
            <a:off x="251520" y="2420888"/>
            <a:ext cx="4040188" cy="576064"/>
          </a:xfrm>
        </p:spPr>
        <p:txBody>
          <a:bodyPr>
            <a:normAutofit/>
          </a:bodyPr>
          <a:lstStyle/>
          <a:p>
            <a:r>
              <a:rPr lang="bg-BG" sz="2800" b="0" i="1" dirty="0" smtClean="0"/>
              <a:t>Заемна  за възрастни </a:t>
            </a:r>
            <a:endParaRPr lang="en-US" sz="2800" b="0" i="1" dirty="0"/>
          </a:p>
        </p:txBody>
      </p:sp>
      <p:sp>
        <p:nvSpPr>
          <p:cNvPr id="7" name="Текстов контейнер 6"/>
          <p:cNvSpPr>
            <a:spLocks noGrp="1"/>
          </p:cNvSpPr>
          <p:nvPr>
            <p:ph type="body" sz="quarter" idx="3"/>
          </p:nvPr>
        </p:nvSpPr>
        <p:spPr>
          <a:xfrm>
            <a:off x="3131840" y="404664"/>
            <a:ext cx="4041775" cy="639762"/>
          </a:xfrm>
        </p:spPr>
        <p:txBody>
          <a:bodyPr>
            <a:noAutofit/>
          </a:bodyPr>
          <a:lstStyle/>
          <a:p>
            <a:r>
              <a:rPr lang="bg-BG" sz="3600" b="0" i="1" dirty="0" smtClean="0"/>
              <a:t>Детски отдел </a:t>
            </a:r>
            <a:endParaRPr lang="en-US" sz="3600" b="0" i="1" dirty="0"/>
          </a:p>
        </p:txBody>
      </p:sp>
      <p:pic>
        <p:nvPicPr>
          <p:cNvPr id="1026" name="Picture 2" descr="D:\Users\Librarian\Desktop\снимки библиотека\ALIM858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56992"/>
            <a:ext cx="5112568" cy="3384376"/>
          </a:xfrm>
          <a:prstGeom prst="rect">
            <a:avLst/>
          </a:prstGeom>
          <a:noFill/>
        </p:spPr>
      </p:pic>
      <p:pic>
        <p:nvPicPr>
          <p:cNvPr id="1027" name="Picture 3" descr="D:\Users\Librarian\Desktop\снимки библиотека\ALIM455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268760"/>
            <a:ext cx="4427984" cy="3312368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Систематичен каталог </a:t>
            </a:r>
            <a:endParaRPr lang="en-US" dirty="0"/>
          </a:p>
        </p:txBody>
      </p:sp>
      <p:pic>
        <p:nvPicPr>
          <p:cNvPr id="6146" name="Picture 2" descr="D:\Users\Librarian\Desktop\снимки библиотека\ALIM858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55576" y="1412776"/>
            <a:ext cx="7416824" cy="4968552"/>
          </a:xfrm>
          <a:prstGeom prst="rect">
            <a:avLst/>
          </a:prstGeom>
          <a:noFill/>
        </p:spPr>
      </p:pic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D:\Users\Librarian\Desktop\снимки библиотека\ALIM58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548680"/>
            <a:ext cx="7056783" cy="5577483"/>
          </a:xfrm>
          <a:prstGeom prst="rect">
            <a:avLst/>
          </a:prstGeom>
          <a:noFill/>
        </p:spPr>
      </p:pic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1143000"/>
          </a:xfrm>
        </p:spPr>
        <p:txBody>
          <a:bodyPr/>
          <a:lstStyle/>
          <a:p>
            <a:r>
              <a:rPr lang="bg-BG" dirty="0" smtClean="0"/>
              <a:t>Библиотеката стана  глобална  </a:t>
            </a:r>
            <a:endParaRPr lang="en-US" dirty="0"/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bg-B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2010 г.  Библиотеката  е включена в програма Глобални библиотеки България – втори етап , финансиран от Фондация “ “</a:t>
            </a:r>
            <a:r>
              <a:rPr lang="bg-B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Мелинда</a:t>
            </a:r>
            <a:r>
              <a:rPr lang="bg-B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и Бил  Гейтс “</a:t>
            </a:r>
          </a:p>
          <a:p>
            <a:r>
              <a:rPr lang="bg-B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Информационните  технологии навлязоха  и в </a:t>
            </a:r>
            <a:r>
              <a:rPr lang="bg-B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нашата  </a:t>
            </a:r>
            <a:r>
              <a:rPr lang="bg-B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библиотека .</a:t>
            </a:r>
          </a:p>
          <a:p>
            <a:r>
              <a:rPr lang="bg-B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Три компютъра ,принтер и мултимедия , които ще бъдат  ползвани от жителите и гостите на курортното ни селище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Новите  компютри </a:t>
            </a:r>
            <a:endParaRPr lang="en-US" dirty="0"/>
          </a:p>
        </p:txBody>
      </p:sp>
      <p:pic>
        <p:nvPicPr>
          <p:cNvPr id="4" name="Picture 3" descr="D:\Users\Librarian\Desktop\снимки библиотека\ALIM85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8352928" cy="530120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  Изработи Радка  </a:t>
            </a:r>
            <a:r>
              <a:rPr lang="bg-BG" dirty="0" err="1" smtClean="0"/>
              <a:t>Мутева</a:t>
            </a:r>
            <a:r>
              <a:rPr lang="bg-BG" dirty="0" smtClean="0"/>
              <a:t> </a:t>
            </a:r>
            <a:br>
              <a:rPr lang="bg-BG" dirty="0" smtClean="0"/>
            </a:br>
            <a:r>
              <a:rPr lang="bg-BG" dirty="0" smtClean="0"/>
              <a:t> библиотекар </a:t>
            </a:r>
            <a:endParaRPr lang="en-US" dirty="0"/>
          </a:p>
        </p:txBody>
      </p:sp>
      <p:sp>
        <p:nvSpPr>
          <p:cNvPr id="5" name="Подзаглавие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309</Words>
  <Application>Microsoft Office PowerPoint</Application>
  <PresentationFormat>Презентация на цял екран (4:3)</PresentationFormat>
  <Paragraphs>24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4" baseType="lpstr">
      <vt:lpstr>Office тема</vt:lpstr>
      <vt:lpstr>Библиотека при НЧ  “Пробуда-1872”с. Баня </vt:lpstr>
      <vt:lpstr>                                                    </vt:lpstr>
      <vt:lpstr>Слайд 3</vt:lpstr>
      <vt:lpstr>Слайд 4</vt:lpstr>
      <vt:lpstr>Слайд 5</vt:lpstr>
      <vt:lpstr>Първи проекти  за библиотеката </vt:lpstr>
      <vt:lpstr>Читалня за възрастни </vt:lpstr>
      <vt:lpstr>Слайд 8</vt:lpstr>
      <vt:lpstr>Систематичен каталог </vt:lpstr>
      <vt:lpstr>Слайд 10</vt:lpstr>
      <vt:lpstr>Библиотеката стана  глобална  </vt:lpstr>
      <vt:lpstr>Новите  компютри </vt:lpstr>
      <vt:lpstr>  Изработи Радка  Мутева   библиотекар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Библиотека при НЧ  “Пробуда-1872”с. Баня</dc:title>
  <dc:creator>Librarian</dc:creator>
  <cp:lastModifiedBy>Librarian</cp:lastModifiedBy>
  <cp:revision>13</cp:revision>
  <dcterms:created xsi:type="dcterms:W3CDTF">2011-11-17T16:12:53Z</dcterms:created>
  <dcterms:modified xsi:type="dcterms:W3CDTF">2013-04-12T14:17:02Z</dcterms:modified>
</cp:coreProperties>
</file>